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59" r:id="rId7"/>
    <p:sldId id="265" r:id="rId8"/>
    <p:sldId id="268" r:id="rId9"/>
    <p:sldId id="280" r:id="rId10"/>
    <p:sldId id="266" r:id="rId11"/>
    <p:sldId id="264" r:id="rId12"/>
    <p:sldId id="263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9" d="100"/>
          <a:sy n="79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97-46FD-8DF1-2C3ADBDB8AB0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97-46FD-8DF1-2C3ADBDB8AB0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97-46FD-8DF1-2C3ADBDB8AB0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97-46FD-8DF1-2C3ADBDB8AB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D97-46FD-8DF1-2C3ADBDB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8-41AD-AD4E-879FBE369C2E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8-41AD-AD4E-879FBE369C2E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08-41AD-AD4E-879FBE369C2E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08-41AD-AD4E-879FBE369C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B08-41AD-AD4E-879FBE369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87-43F2-B453-167849D75AA2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87-43F2-B453-167849D75AA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87-43F2-B453-167849D75AA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87-43F2-B453-167849D75AA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287-43F2-B453-167849D75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3-4FE1-B401-AAA582CF540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3-4FE1-B401-AAA582CF5402}"/>
              </c:ext>
            </c:extLst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3-4FE1-B401-AAA582CF540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03-4FE1-B401-AAA582CF5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A03-4FE1-B401-AAA582CF5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YA12/weather-data-ingestion-pipeli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dad.com/tag/brca2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ABAYA12/weather-data-ingestion-pipel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BAYA12/weather-data-ingestion-pipeline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AYA12/weather-data-ingestion-pipelin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YA12/weather-data-ingestion-pipelin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yc-data.com/data_engineering/2020/07/25/dataops-the-foundation-of-data.html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github.com/ABAYA12/weather-data-ingestion-pipeline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biaonoldcomputers.blogspot.com/2017/01/docker-su-centos-7.html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rm-rf.es/postgresql-como-crear-y-restaurar-backups-de-bases-de-datos/" TargetMode="External"/><Relationship Id="rId4" Type="http://schemas.openxmlformats.org/officeDocument/2006/relationships/hyperlink" Target="https://www.pngall.com/python-programming-language-png/download/50241" TargetMode="External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ABAYA12/weather-data-ingestion-pipeline" TargetMode="Externa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YA12/weather-data-ingestion-pipeline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xo-community.com/2018/01/big-picture-collaboration-key-to.htm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ABAYA12/weather-data-ingestion-pipelin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com/ABAYA12/weather-data-ingestion-pipeline" TargetMode="External"/><Relationship Id="rId3" Type="http://schemas.openxmlformats.org/officeDocument/2006/relationships/hyperlink" Target="https://pixabay.com/en/office-tools-computer-7868/" TargetMode="External"/><Relationship Id="rId7" Type="http://schemas.openxmlformats.org/officeDocument/2006/relationships/hyperlink" Target="https://ayc-data.com/data_engineering/2020/07/25/dataops-the-foundation-of-data.html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hyperlink" Target="https://alcasoft.blogspot.com/2014/05/postgresql-habilitar-conexion-remota.html" TargetMode="External"/><Relationship Id="rId5" Type="http://schemas.openxmlformats.org/officeDocument/2006/relationships/hyperlink" Target="https://www.pngall.com/python-programming-language-png/" TargetMode="External"/><Relationship Id="rId10" Type="http://schemas.openxmlformats.org/officeDocument/2006/relationships/image" Target="../media/image29.gif"/><Relationship Id="rId4" Type="http://schemas.openxmlformats.org/officeDocument/2006/relationships/image" Target="../media/image28.png"/><Relationship Id="rId9" Type="http://schemas.openxmlformats.org/officeDocument/2006/relationships/hyperlink" Target="https://debiaonoldcomputers.blogspot.com/2017/01/docker-su-centos-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79569" y="3919016"/>
            <a:ext cx="4992567" cy="1740474"/>
          </a:xfrm>
        </p:spPr>
        <p:txBody>
          <a:bodyPr>
            <a:normAutofit/>
          </a:bodyPr>
          <a:lstStyle/>
          <a:p>
            <a:r>
              <a:rPr lang="en-US" b="1" kern="0" dirty="0"/>
              <a:t> A comprehensive ingestion pipeline</a:t>
            </a:r>
            <a:endParaRPr lang="en-US" dirty="0"/>
          </a:p>
        </p:txBody>
      </p:sp>
      <p:sp>
        <p:nvSpPr>
          <p:cNvPr id="1037" name="Slide Number Placeholder 5">
            <a:extLst>
              <a:ext uri="{FF2B5EF4-FFF2-40B4-BE49-F238E27FC236}">
                <a16:creationId xmlns:a16="http://schemas.microsoft.com/office/drawing/2014/main" id="{2E0A8BE4-AB5B-0538-092C-5EF4B10B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039" name="Text Placeholder 7">
            <a:extLst>
              <a:ext uri="{FF2B5EF4-FFF2-40B4-BE49-F238E27FC236}">
                <a16:creationId xmlns:a16="http://schemas.microsoft.com/office/drawing/2014/main" id="{73A3760D-513E-74DC-EA30-46A59C4259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2980231"/>
            <a:ext cx="4993148" cy="448769"/>
          </a:xfrm>
        </p:spPr>
        <p:txBody>
          <a:bodyPr>
            <a:normAutofit/>
          </a:bodyPr>
          <a:lstStyle/>
          <a:p>
            <a:r>
              <a:rPr lang="en-US" sz="1800" b="1" dirty="0"/>
              <a:t>TRANSFORMING WEATHER DATA</a:t>
            </a:r>
          </a:p>
        </p:txBody>
      </p:sp>
      <p:sp>
        <p:nvSpPr>
          <p:cNvPr id="1041" name="Title 8">
            <a:extLst>
              <a:ext uri="{FF2B5EF4-FFF2-40B4-BE49-F238E27FC236}">
                <a16:creationId xmlns:a16="http://schemas.microsoft.com/office/drawing/2014/main" id="{6A8A8A75-5A1C-7642-5684-983419DC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</p:spPr>
        <p:txBody>
          <a:bodyPr/>
          <a:lstStyle/>
          <a:p>
            <a:r>
              <a:rPr lang="en-US" dirty="0"/>
              <a:t>DATA INGESTION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44E4C-2EFE-C15F-B9D6-3BC8CBE3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283" y="2339782"/>
            <a:ext cx="4992567" cy="38567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2FDA20D-BB16-F24C-56DF-FB6A38A7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70" y="6356350"/>
            <a:ext cx="5257800" cy="365125"/>
          </a:xfrm>
        </p:spPr>
        <p:txBody>
          <a:bodyPr/>
          <a:lstStyle/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>
              <a:alpha val="90000"/>
            </a:srgbClr>
          </a:solidFill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6469" y="2461097"/>
            <a:ext cx="5329939" cy="4396903"/>
          </a:xfrm>
        </p:spPr>
        <p:txBody>
          <a:bodyPr/>
          <a:lstStyle/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Expertise: Demonstrated strong abilities in handling complex data engineering challenges.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Innovation: Applied innovative solutions to create a robust and scalable data ingestion pipeline.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Future-Ready: Equipped to handle evolving data sources and project requirements.</a:t>
            </a:r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F8F0113-2DE9-31F1-3647-80A658AD7A16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cap="none" dirty="0">
                <a:solidFill>
                  <a:schemeClr val="tx1"/>
                </a:solidFill>
              </a:rPr>
              <a:t>GITHUB: </a:t>
            </a:r>
            <a:r>
              <a:rPr lang="en-US" sz="1050" b="1" cap="none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sz="1050" b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456" y="2543426"/>
            <a:ext cx="4127344" cy="7247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48765" y="3596865"/>
            <a:ext cx="4114592" cy="2212496"/>
          </a:xfrm>
        </p:spPr>
        <p:txBody>
          <a:bodyPr/>
          <a:lstStyle/>
          <a:p>
            <a:r>
              <a:rPr lang="en-US" sz="1800" dirty="0"/>
              <a:t>Ishmael Kabu Abayateye</a:t>
            </a:r>
          </a:p>
          <a:p>
            <a:r>
              <a:rPr lang="en-US" sz="1800" dirty="0"/>
              <a:t>+233 243 0692 37</a:t>
            </a:r>
          </a:p>
          <a:p>
            <a:r>
              <a:rPr lang="en-US" sz="1800" dirty="0"/>
              <a:t>ishmaelloabtkb19@gmail.com</a:t>
            </a:r>
          </a:p>
          <a:p>
            <a:endParaRPr lang="en-US"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EFA811F2-37E7-5CAD-5E78-CC13F37A9697}"/>
              </a:ext>
            </a:extLst>
          </p:cNvPr>
          <p:cNvSpPr txBox="1">
            <a:spLocks/>
          </p:cNvSpPr>
          <p:nvPr/>
        </p:nvSpPr>
        <p:spPr>
          <a:xfrm>
            <a:off x="527127" y="1207486"/>
            <a:ext cx="4438417" cy="724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SPONSORS</a:t>
            </a:r>
          </a:p>
          <a:p>
            <a:endParaRPr lang="en-US" sz="4400" dirty="0"/>
          </a:p>
        </p:txBody>
      </p:sp>
      <p:pic>
        <p:nvPicPr>
          <p:cNvPr id="10242" name="Picture 2" descr="logo">
            <a:extLst>
              <a:ext uri="{FF2B5EF4-FFF2-40B4-BE49-F238E27FC236}">
                <a16:creationId xmlns:a16="http://schemas.microsoft.com/office/drawing/2014/main" id="{F21DFEC2-D9A6-B06D-9943-6B52A711E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6" y="2044056"/>
            <a:ext cx="1551562" cy="155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inngen logo">
            <a:extLst>
              <a:ext uri="{FF2B5EF4-FFF2-40B4-BE49-F238E27FC236}">
                <a16:creationId xmlns:a16="http://schemas.microsoft.com/office/drawing/2014/main" id="{1A2119BC-0DF8-0E63-ED09-6441DD201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789889" cy="17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F4E408-03DF-DD05-39F0-5F922F95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54" y="2364792"/>
            <a:ext cx="2193797" cy="9189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81DC51-0CC8-542D-1BD6-858EDBC8A274}"/>
              </a:ext>
            </a:extLst>
          </p:cNvPr>
          <p:cNvCxnSpPr>
            <a:cxnSpLocks/>
          </p:cNvCxnSpPr>
          <p:nvPr/>
        </p:nvCxnSpPr>
        <p:spPr>
          <a:xfrm>
            <a:off x="1979369" y="2031897"/>
            <a:ext cx="0" cy="13971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4">
            <a:extLst>
              <a:ext uri="{FF2B5EF4-FFF2-40B4-BE49-F238E27FC236}">
                <a16:creationId xmlns:a16="http://schemas.microsoft.com/office/drawing/2014/main" id="{DEF3EEFD-BD3E-5E73-6407-B63C5D1996C0}"/>
              </a:ext>
            </a:extLst>
          </p:cNvPr>
          <p:cNvSpPr txBox="1">
            <a:spLocks/>
          </p:cNvSpPr>
          <p:nvPr/>
        </p:nvSpPr>
        <p:spPr>
          <a:xfrm>
            <a:off x="343682" y="4256552"/>
            <a:ext cx="4127344" cy="724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FACILITATOR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8DAC70A8-8890-331C-2BD3-D0944CEE8AF6}"/>
              </a:ext>
            </a:extLst>
          </p:cNvPr>
          <p:cNvSpPr txBox="1">
            <a:spLocks/>
          </p:cNvSpPr>
          <p:nvPr/>
        </p:nvSpPr>
        <p:spPr>
          <a:xfrm>
            <a:off x="356434" y="4818846"/>
            <a:ext cx="4114592" cy="789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DEREK DEGBEDZUI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68206" y="2409186"/>
            <a:ext cx="1242314" cy="124231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97481" y="3721732"/>
            <a:ext cx="2383764" cy="365125"/>
          </a:xfrm>
        </p:spPr>
        <p:txBody>
          <a:bodyPr>
            <a:normAutofit/>
          </a:bodyPr>
          <a:lstStyle/>
          <a:p>
            <a:r>
              <a:rPr lang="en-US" sz="1800" dirty="0"/>
              <a:t>GOAL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26271" y="4086856"/>
            <a:ext cx="3998519" cy="1530334"/>
          </a:xfrm>
        </p:spPr>
        <p:txBody>
          <a:bodyPr>
            <a:no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build an end-to-end data ingestion pipeline that fetches, processes, and stores weather data for further analysis and reporting</a:t>
            </a:r>
            <a:endParaRPr lang="en-US" sz="1800" dirty="0"/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24" y="2616748"/>
            <a:ext cx="1034752" cy="1034752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9410" y="3721731"/>
            <a:ext cx="2502719" cy="365125"/>
          </a:xfrm>
        </p:spPr>
        <p:txBody>
          <a:bodyPr>
            <a:normAutofit/>
          </a:bodyPr>
          <a:lstStyle/>
          <a:p>
            <a:r>
              <a:rPr lang="en-US" sz="1800" dirty="0"/>
              <a:t>FOCUS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8086" y="4086856"/>
            <a:ext cx="4230398" cy="1456884"/>
          </a:xfrm>
        </p:spPr>
        <p:txBody>
          <a:bodyPr>
            <a:no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Automating the data collection from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API, processing it, and storing it in a PostgreSQL database using Docker and Airflow.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1521409E-D8BC-31A2-34BF-D146C7980400}"/>
              </a:ext>
            </a:extLst>
          </p:cNvPr>
          <p:cNvSpPr txBox="1">
            <a:spLocks/>
          </p:cNvSpPr>
          <p:nvPr/>
        </p:nvSpPr>
        <p:spPr>
          <a:xfrm>
            <a:off x="221470" y="6356350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My role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Defined the project scope, objectives, and timeline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Implemented the data ingestion pipeline, developed Airflow DAGs, and configured Docker containers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>
            <a:norm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3565315" cy="659981"/>
          </a:xfrm>
        </p:spPr>
        <p:txBody>
          <a:bodyPr>
            <a:normAutofit/>
          </a:bodyPr>
          <a:lstStyle/>
          <a:p>
            <a:r>
              <a:rPr lang="en-US" dirty="0"/>
              <a:t>TESTING AND DEBUGGING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 detailed documentation and a comprehensive README file</a:t>
            </a:r>
            <a:endParaRPr lang="en-US" sz="18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10600" y="3888018"/>
            <a:ext cx="2859090" cy="153331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Ensured data accuracy, reliability, and handled any technical issues.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1017F512-1D11-F295-7347-85BDDCA602E4}"/>
              </a:ext>
            </a:extLst>
          </p:cNvPr>
          <p:cNvSpPr txBox="1">
            <a:spLocks/>
          </p:cNvSpPr>
          <p:nvPr/>
        </p:nvSpPr>
        <p:spPr>
          <a:xfrm>
            <a:off x="233804" y="627296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14556" y="3754464"/>
            <a:ext cx="2092396" cy="768096"/>
          </a:xfrm>
        </p:spPr>
        <p:txBody>
          <a:bodyPr>
            <a:normAutofit/>
          </a:bodyPr>
          <a:lstStyle/>
          <a:p>
            <a:r>
              <a:rPr lang="en-US" sz="1400" dirty="0"/>
              <a:t>ERROR HANDLING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14556" y="5009802"/>
            <a:ext cx="2092396" cy="768096"/>
          </a:xfrm>
        </p:spPr>
        <p:txBody>
          <a:bodyPr>
            <a:normAutofit/>
          </a:bodyPr>
          <a:lstStyle/>
          <a:p>
            <a:r>
              <a:rPr lang="en-US" sz="1400" dirty="0"/>
              <a:t>Data transformation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4996" y="2337765"/>
            <a:ext cx="3365003" cy="1171533"/>
          </a:xfrm>
        </p:spPr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Setting up and configuring Docker containers for Airflow and PostgreSQL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4556" y="2435915"/>
            <a:ext cx="2092396" cy="768096"/>
          </a:xfrm>
        </p:spPr>
        <p:txBody>
          <a:bodyPr>
            <a:normAutofit/>
          </a:bodyPr>
          <a:lstStyle/>
          <a:p>
            <a:r>
              <a:rPr lang="en-US" sz="1400" dirty="0"/>
              <a:t>Docker configuration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64997" y="3742242"/>
            <a:ext cx="3365003" cy="1170432"/>
          </a:xfrm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robust error handling and logging within the data pipeline.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10257" y="4943452"/>
            <a:ext cx="3365003" cy="1170432"/>
          </a:xfrm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robust error handling and logging within the data pipeline.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80" y="152253"/>
            <a:ext cx="6312482" cy="466344"/>
          </a:xfrm>
        </p:spPr>
        <p:txBody>
          <a:bodyPr/>
          <a:lstStyle/>
          <a:p>
            <a:r>
              <a:rPr lang="en-US" noProof="0" dirty="0"/>
              <a:t>TECHNICAL CHALLENNGES</a:t>
            </a:r>
            <a:endParaRPr lang="en-US" dirty="0"/>
          </a:p>
        </p:txBody>
      </p:sp>
      <p:pic>
        <p:nvPicPr>
          <p:cNvPr id="2" name="Picture 6" descr="100+ Conflict Of Interest At Work Stock Illustrations, Royalty-Free ...">
            <a:extLst>
              <a:ext uri="{FF2B5EF4-FFF2-40B4-BE49-F238E27FC236}">
                <a16:creationId xmlns:a16="http://schemas.microsoft.com/office/drawing/2014/main" id="{DB9BB0FA-EBE0-4935-735D-8E040BB7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" y="289250"/>
            <a:ext cx="4912468" cy="594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1CE595B7-76BE-18BA-F93C-3E51B35BC518}"/>
              </a:ext>
            </a:extLst>
          </p:cNvPr>
          <p:cNvSpPr txBox="1">
            <a:spLocks/>
          </p:cNvSpPr>
          <p:nvPr/>
        </p:nvSpPr>
        <p:spPr>
          <a:xfrm>
            <a:off x="5614556" y="1080102"/>
            <a:ext cx="2092395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API LIMIT RATE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5A2D2E2-CEA4-0A28-D536-1DD0317BABFE}"/>
              </a:ext>
            </a:extLst>
          </p:cNvPr>
          <p:cNvSpPr txBox="1">
            <a:spLocks/>
          </p:cNvSpPr>
          <p:nvPr/>
        </p:nvSpPr>
        <p:spPr>
          <a:xfrm>
            <a:off x="8064996" y="1080102"/>
            <a:ext cx="3365003" cy="1170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Managing API rate limits and ensuring data consistency</a:t>
            </a:r>
            <a:endParaRPr lang="en-ZA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6B5647B-DD26-9F99-93CA-3AE35D32FC03}"/>
              </a:ext>
            </a:extLst>
          </p:cNvPr>
          <p:cNvSpPr txBox="1">
            <a:spLocks/>
          </p:cNvSpPr>
          <p:nvPr/>
        </p:nvSpPr>
        <p:spPr>
          <a:xfrm>
            <a:off x="68094" y="6386187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516" y="380730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SOLUTION APPROACH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22252" y="2242218"/>
            <a:ext cx="2313952" cy="868680"/>
          </a:xfrm>
        </p:spPr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217" y="4946237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 Python to fetch weather data from </a:t>
            </a:r>
            <a:r>
              <a:rPr lang="en-US" sz="1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OpenWeather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API</a:t>
            </a:r>
            <a:endParaRPr lang="en-US" sz="16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83417" y="4907652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Employed Apache Airflow to schedule and manage the ETL pipeline.</a:t>
            </a:r>
            <a:endParaRPr lang="en-US" sz="160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67400" y="4907653"/>
            <a:ext cx="2743200" cy="1148945"/>
          </a:xfrm>
        </p:spPr>
        <p:txBody>
          <a:bodyPr>
            <a:norm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Utilized Docker to containerize the application, ensuring consistent environments.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CEC8D928-4CD1-C7E1-ED35-042CA823F2C4}"/>
              </a:ext>
            </a:extLst>
          </p:cNvPr>
          <p:cNvSpPr txBox="1">
            <a:spLocks/>
          </p:cNvSpPr>
          <p:nvPr/>
        </p:nvSpPr>
        <p:spPr>
          <a:xfrm>
            <a:off x="9063336" y="4946236"/>
            <a:ext cx="2743200" cy="1148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Stored processed data in a PostgreSQL database, ensuring it’s readily accessible for analysis.</a:t>
            </a:r>
            <a:endParaRPr lang="en-US" sz="1600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EACA656-9806-122C-AEF4-967F03E77C06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7A5FD-A1E5-7A9C-A5F8-ED440F5DF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8228" y="3380973"/>
            <a:ext cx="1343223" cy="1148946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5D51ACF-D43B-2202-1A81-05E18B4A2270}"/>
              </a:ext>
            </a:extLst>
          </p:cNvPr>
          <p:cNvSpPr txBox="1">
            <a:spLocks/>
          </p:cNvSpPr>
          <p:nvPr/>
        </p:nvSpPr>
        <p:spPr>
          <a:xfrm>
            <a:off x="187235" y="2244171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ingestion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0F4C48D4-7105-65C2-E564-156BDB83BCDA}"/>
              </a:ext>
            </a:extLst>
          </p:cNvPr>
          <p:cNvSpPr txBox="1">
            <a:spLocks/>
          </p:cNvSpPr>
          <p:nvPr/>
        </p:nvSpPr>
        <p:spPr>
          <a:xfrm>
            <a:off x="9199229" y="2308551"/>
            <a:ext cx="2607307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storage</a:t>
            </a:r>
          </a:p>
        </p:txBody>
      </p:sp>
      <p:pic>
        <p:nvPicPr>
          <p:cNvPr id="16" name="Picture 15" descr="A blue whale with a container in it&#10;&#10;Description automatically generated">
            <a:extLst>
              <a:ext uri="{FF2B5EF4-FFF2-40B4-BE49-F238E27FC236}">
                <a16:creationId xmlns:a16="http://schemas.microsoft.com/office/drawing/2014/main" id="{EF521A02-482A-A262-679D-CF626D5A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87800" y="3430629"/>
            <a:ext cx="1496410" cy="1254438"/>
          </a:xfrm>
          <a:prstGeom prst="rect">
            <a:avLst/>
          </a:prstGeom>
        </p:spPr>
      </p:pic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4B23D966-1015-7A3B-61A2-11CA5A35ED22}"/>
              </a:ext>
            </a:extLst>
          </p:cNvPr>
          <p:cNvSpPr txBox="1">
            <a:spLocks/>
          </p:cNvSpPr>
          <p:nvPr/>
        </p:nvSpPr>
        <p:spPr>
          <a:xfrm>
            <a:off x="5796117" y="2235187"/>
            <a:ext cx="2743200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containerization</a:t>
            </a:r>
          </a:p>
        </p:txBody>
      </p:sp>
      <p:pic>
        <p:nvPicPr>
          <p:cNvPr id="20" name="Picture 19" descr="A logo with text on it&#10;&#10;Description automatically generated">
            <a:extLst>
              <a:ext uri="{FF2B5EF4-FFF2-40B4-BE49-F238E27FC236}">
                <a16:creationId xmlns:a16="http://schemas.microsoft.com/office/drawing/2014/main" id="{B8DD2AB1-285A-8A58-CE78-C2873AF37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990179" y="3535766"/>
            <a:ext cx="2156368" cy="832223"/>
          </a:xfrm>
          <a:prstGeom prst="rect">
            <a:avLst/>
          </a:prstGeom>
        </p:spPr>
      </p:pic>
      <p:pic>
        <p:nvPicPr>
          <p:cNvPr id="26" name="Picture 25" descr="A blue elephant logo with black text&#10;&#10;Description automatically generated">
            <a:extLst>
              <a:ext uri="{FF2B5EF4-FFF2-40B4-BE49-F238E27FC236}">
                <a16:creationId xmlns:a16="http://schemas.microsoft.com/office/drawing/2014/main" id="{EE32B088-F154-1222-C8EA-719A35B25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39884" y="3483216"/>
            <a:ext cx="1698953" cy="1201851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0E795DC-5BC0-74F5-256D-2504274FAB7A}"/>
              </a:ext>
            </a:extLst>
          </p:cNvPr>
          <p:cNvSpPr/>
          <p:nvPr/>
        </p:nvSpPr>
        <p:spPr>
          <a:xfrm>
            <a:off x="795408" y="1649861"/>
            <a:ext cx="379379" cy="51339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" descr="Logo white">
            <a:extLst>
              <a:ext uri="{FF2B5EF4-FFF2-40B4-BE49-F238E27FC236}">
                <a16:creationId xmlns:a16="http://schemas.microsoft.com/office/drawing/2014/main" id="{EFA99CBD-4C2D-AC3F-8EC9-1D2B7B66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0" y="647120"/>
            <a:ext cx="2034788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noProof="0" dirty="0"/>
              <a:t>RESULT AND IMPACT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1E90A6-692D-4864-8D2B-3BA5D7E6A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50201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5F954A3-1EAC-45E0-B349-CA5CB13C6C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5758" y="2399173"/>
            <a:ext cx="1611892" cy="1151632"/>
          </a:xfrm>
        </p:spPr>
        <p:txBody>
          <a:bodyPr>
            <a:normAutofit/>
          </a:bodyPr>
          <a:lstStyle/>
          <a:p>
            <a:r>
              <a:rPr lang="en-US" sz="1400" dirty="0"/>
              <a:t>AUTOMATED PIPELINE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B13ECA-D5B9-4665-9100-4329449CD7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8154" y="4245816"/>
            <a:ext cx="2382386" cy="857935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Successfully automated the data ingestion and processing pipeline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5713F8-4BD1-4F5A-958E-38D19328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319734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5B6CF8D-4C68-40CD-A4BC-3588257829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60848" y="2354018"/>
            <a:ext cx="1487931" cy="1151632"/>
          </a:xfrm>
        </p:spPr>
        <p:txBody>
          <a:bodyPr>
            <a:normAutofit/>
          </a:bodyPr>
          <a:lstStyle/>
          <a:p>
            <a:r>
              <a:rPr lang="en-US" sz="1400" dirty="0"/>
              <a:t>SCALABILITY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53AC78-9DEF-4337-81E7-D9F9AF1F31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681" y="4245816"/>
            <a:ext cx="2382386" cy="857935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Built a scalable solution that can handle varying data loads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4A8949C-F9E7-4C22-89B3-1CF3F4AF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5881432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AB27076-3031-420C-BA49-E845E9FB21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05268" y="2288819"/>
            <a:ext cx="1693518" cy="1258427"/>
          </a:xfrm>
        </p:spPr>
        <p:txBody>
          <a:bodyPr>
            <a:normAutofit/>
          </a:bodyPr>
          <a:lstStyle/>
          <a:p>
            <a:r>
              <a:rPr lang="en-US" sz="1400" dirty="0"/>
              <a:t>DATA </a:t>
            </a:r>
            <a:r>
              <a:rPr lang="en-US" sz="1200" dirty="0"/>
              <a:t>ACCESSIBILITY</a:t>
            </a:r>
            <a:endParaRPr lang="en-US" sz="14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475A6F5-6459-4754-BF1B-6983DA5BC0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2005" y="4245816"/>
            <a:ext cx="2382386" cy="1020894"/>
          </a:xfrm>
        </p:spPr>
        <p:txBody>
          <a:bodyPr>
            <a:normAutofit fontScale="92500" lnSpcReduction="10000"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Provided easy access to processed weather data for analytics and reporting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4D3B3B-34C8-434F-91E8-D2C1BF4D9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8564405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4AC2074-BC52-48C5-931D-3BB4A8B0B9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6341" y="2399173"/>
            <a:ext cx="1611892" cy="1151632"/>
          </a:xfrm>
        </p:spPr>
        <p:txBody>
          <a:bodyPr>
            <a:normAutofit/>
          </a:bodyPr>
          <a:lstStyle/>
          <a:p>
            <a:r>
              <a:rPr lang="en-US" sz="1400" dirty="0"/>
              <a:t>EFFICIENCY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7490C32-D0EF-409A-8838-0ADB755999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6087" y="4245815"/>
            <a:ext cx="2491189" cy="1376772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Reduced manual intervention, allowing for continuous data updates and improved data accuracy</a:t>
            </a:r>
            <a:endParaRPr lang="en-US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A00F8F96-32A5-6360-741D-31ABEE0AF390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6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2081" y="2690163"/>
            <a:ext cx="3975054" cy="426393"/>
          </a:xfrm>
        </p:spPr>
        <p:txBody>
          <a:bodyPr/>
          <a:lstStyle/>
          <a:p>
            <a:r>
              <a:rPr lang="en-ZA" dirty="0"/>
              <a:t>DOCKER AND API INTEGRATION​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3299" y="2690162"/>
            <a:ext cx="3695653" cy="4263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ERROR HANDLING AND WORKFLOW MANAGEMENT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5728" y="3253083"/>
            <a:ext cx="3975054" cy="296674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Mastery: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Gained in-depth understanding of Docker and container orchestration.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 Integration: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Learned best practices for integrating and handling third-party APIs.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5" y="3253083"/>
            <a:ext cx="3695653" cy="2966740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1800" b="1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Handling:</a:t>
            </a:r>
            <a:r>
              <a:rPr kumimoji="0" lang="en-US" sz="18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Developed skills in implementing robust error handling and logging mechanisms.</a:t>
            </a:r>
            <a:endParaRPr kumimoji="0" lang="en-US" sz="1800" b="0" i="0" u="none" strike="noStrike" kern="1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1800" b="1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Workflow Management:</a:t>
            </a:r>
            <a:r>
              <a:rPr kumimoji="0" lang="en-US" sz="18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Enhanced my ability to design and manage data workflows using Airflow.</a:t>
            </a:r>
            <a:endParaRPr kumimoji="0" lang="en-US" sz="1800" b="0" i="0" u="none" strike="noStrike" kern="1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B9E47C0-6CD6-F3BD-4993-8C05AF6B1920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09704"/>
            <a:ext cx="5343728" cy="466344"/>
          </a:xfrm>
        </p:spPr>
        <p:txBody>
          <a:bodyPr/>
          <a:lstStyle/>
          <a:p>
            <a:r>
              <a:rPr kumimoji="0" lang="en-US" sz="4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ADAPTABILITY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>
            <a:normAutofit/>
          </a:bodyPr>
          <a:lstStyle/>
          <a:p>
            <a:r>
              <a:rPr lang="en-US" sz="2000" dirty="0"/>
              <a:t>EVOLVING DATA SOURCE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080" y="4076962"/>
            <a:ext cx="3610010" cy="1485635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Designed the pipeline to accommodate additional data sources with minimal changes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00683" y="2933155"/>
            <a:ext cx="3424829" cy="991689"/>
          </a:xfrm>
        </p:spPr>
        <p:txBody>
          <a:bodyPr>
            <a:normAutofit/>
          </a:bodyPr>
          <a:lstStyle/>
          <a:p>
            <a:r>
              <a:rPr lang="en-US" sz="2000" dirty="0"/>
              <a:t>DYNAMIC CONFIGURATIONS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107218"/>
            <a:ext cx="3035880" cy="1485635"/>
          </a:xfrm>
        </p:spPr>
        <p:txBody>
          <a:bodyPr>
            <a:norm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Designed the pipeline to accommodate additional data sources with minimal changes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60860" y="2815618"/>
            <a:ext cx="2849750" cy="991689"/>
          </a:xfrm>
        </p:spPr>
        <p:txBody>
          <a:bodyPr>
            <a:normAutofit/>
          </a:bodyPr>
          <a:lstStyle/>
          <a:p>
            <a:r>
              <a:rPr lang="en-US" sz="2000" dirty="0"/>
              <a:t>SCALABLE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 fontScale="92500" lnSpcReduction="2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Built a solution that can scale horizontally to handle increased data volumes and complexity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group of hands drawing on a chalkboard&#10;&#10;Description automatically generated">
            <a:extLst>
              <a:ext uri="{FF2B5EF4-FFF2-40B4-BE49-F238E27FC236}">
                <a16:creationId xmlns:a16="http://schemas.microsoft.com/office/drawing/2014/main" id="{2F79508E-08D9-E8D9-1755-F80AEC2C4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501648"/>
            <a:ext cx="5017851" cy="2279389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8980C0-1F41-24CB-E5EA-9DF35592F687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089559" y="110941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964343"/>
            <a:ext cx="6007099" cy="4784742"/>
          </a:xfrm>
        </p:spPr>
        <p:txBody>
          <a:bodyPr/>
          <a:lstStyle/>
          <a:p>
            <a:r>
              <a:rPr lang="en-US" noProof="0" dirty="0"/>
              <a:t>TECHNICAL TOOLS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135267"/>
            <a:ext cx="1323520" cy="365125"/>
          </a:xfrm>
        </p:spPr>
        <p:txBody>
          <a:bodyPr/>
          <a:lstStyle/>
          <a:p>
            <a:r>
              <a:rPr lang="en-ZA" dirty="0"/>
              <a:t>Python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367345"/>
            <a:ext cx="4360542" cy="801073"/>
          </a:xfrm>
        </p:spPr>
        <p:txBody>
          <a:bodyPr>
            <a:normAutofit/>
          </a:bodyPr>
          <a:lstStyle/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 for data fetching and processing scripts</a:t>
            </a:r>
            <a:endParaRPr lang="en-US" sz="11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2895538"/>
            <a:ext cx="4771030" cy="365125"/>
          </a:xfrm>
        </p:spPr>
        <p:txBody>
          <a:bodyPr/>
          <a:lstStyle/>
          <a:p>
            <a:r>
              <a:rPr lang="en-ZA" dirty="0"/>
              <a:t>AIRFLOW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82" y="3096660"/>
            <a:ext cx="4771030" cy="801073"/>
          </a:xfrm>
        </p:spPr>
        <p:txBody>
          <a:bodyPr>
            <a:normAutofit/>
          </a:bodyPr>
          <a:lstStyle/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Managed and scheduled ETL workflows</a:t>
            </a:r>
            <a:endParaRPr lang="en-US" sz="11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6977" y="3648545"/>
            <a:ext cx="4771030" cy="365125"/>
          </a:xfrm>
        </p:spPr>
        <p:txBody>
          <a:bodyPr/>
          <a:lstStyle/>
          <a:p>
            <a:r>
              <a:rPr lang="en-ZA" dirty="0"/>
              <a:t>DOCKER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6977" y="3926190"/>
            <a:ext cx="5086503" cy="546815"/>
          </a:xfrm>
        </p:spPr>
        <p:txBody>
          <a:bodyPr>
            <a:normAutofit lnSpcReduction="10000"/>
          </a:bodyPr>
          <a:lstStyle/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Containerized the application for consistency and scalability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90A6556-A4AC-3703-3630-E027E01B1E0D}"/>
              </a:ext>
            </a:extLst>
          </p:cNvPr>
          <p:cNvSpPr txBox="1">
            <a:spLocks/>
          </p:cNvSpPr>
          <p:nvPr/>
        </p:nvSpPr>
        <p:spPr>
          <a:xfrm>
            <a:off x="618033" y="5265219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OPENWEATHER API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5F82BBC-33EE-E525-602C-829D7273B2D4}"/>
              </a:ext>
            </a:extLst>
          </p:cNvPr>
          <p:cNvSpPr txBox="1">
            <a:spLocks/>
          </p:cNvSpPr>
          <p:nvPr/>
        </p:nvSpPr>
        <p:spPr>
          <a:xfrm>
            <a:off x="666977" y="4547678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POSTGRESQL</a:t>
            </a:r>
            <a:endParaRPr lang="en-US" dirty="0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14867EF0-232B-6609-DACD-E6EA8FF8980C}"/>
              </a:ext>
            </a:extLst>
          </p:cNvPr>
          <p:cNvSpPr txBox="1">
            <a:spLocks/>
          </p:cNvSpPr>
          <p:nvPr/>
        </p:nvSpPr>
        <p:spPr>
          <a:xfrm>
            <a:off x="666977" y="4820271"/>
            <a:ext cx="4771030" cy="54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Stored processed data for analysis and reporting.</a:t>
            </a:r>
            <a:endParaRPr lang="en-US" dirty="0"/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B255F1F3-FA29-8857-A14D-302CF7A64AB9}"/>
              </a:ext>
            </a:extLst>
          </p:cNvPr>
          <p:cNvSpPr txBox="1">
            <a:spLocks/>
          </p:cNvSpPr>
          <p:nvPr/>
        </p:nvSpPr>
        <p:spPr>
          <a:xfrm>
            <a:off x="666977" y="5475678"/>
            <a:ext cx="4771030" cy="54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 of data</a:t>
            </a:r>
            <a:endParaRPr lang="en-US" sz="1100" dirty="0"/>
          </a:p>
        </p:txBody>
      </p:sp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33017833-C84D-B800-2285-748C03A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71213" y="1974063"/>
            <a:ext cx="438911" cy="438911"/>
          </a:xfrm>
          <a:prstGeom prst="rect">
            <a:avLst/>
          </a:prstGeom>
        </p:spPr>
      </p:pic>
      <p:pic>
        <p:nvPicPr>
          <p:cNvPr id="16" name="Picture 15" descr="A logo with text on it&#10;&#10;Description automatically generated">
            <a:extLst>
              <a:ext uri="{FF2B5EF4-FFF2-40B4-BE49-F238E27FC236}">
                <a16:creationId xmlns:a16="http://schemas.microsoft.com/office/drawing/2014/main" id="{FEE9FAB3-1AE9-6379-0148-0FA52D9D4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1213" y="2800856"/>
            <a:ext cx="965308" cy="372548"/>
          </a:xfrm>
          <a:prstGeom prst="rect">
            <a:avLst/>
          </a:prstGeom>
        </p:spPr>
      </p:pic>
      <p:pic>
        <p:nvPicPr>
          <p:cNvPr id="21" name="Picture 20" descr="A blue whale with a container in it&#10;&#10;Description automatically generated">
            <a:extLst>
              <a:ext uri="{FF2B5EF4-FFF2-40B4-BE49-F238E27FC236}">
                <a16:creationId xmlns:a16="http://schemas.microsoft.com/office/drawing/2014/main" id="{F3DAE9FA-D8C0-1416-A9BA-2849355BA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219217" y="3510492"/>
            <a:ext cx="541189" cy="453677"/>
          </a:xfrm>
          <a:prstGeom prst="rect">
            <a:avLst/>
          </a:prstGeom>
        </p:spPr>
      </p:pic>
      <p:pic>
        <p:nvPicPr>
          <p:cNvPr id="25" name="Picture 24" descr="A blue elephant logo with black text&#10;&#10;Description automatically generated">
            <a:extLst>
              <a:ext uri="{FF2B5EF4-FFF2-40B4-BE49-F238E27FC236}">
                <a16:creationId xmlns:a16="http://schemas.microsoft.com/office/drawing/2014/main" id="{74599B4C-2574-6CFD-E8D3-26FF6B78A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830" y="4457189"/>
            <a:ext cx="517692" cy="410012"/>
          </a:xfrm>
          <a:prstGeom prst="rect">
            <a:avLst/>
          </a:prstGeom>
        </p:spPr>
      </p:pic>
      <p:pic>
        <p:nvPicPr>
          <p:cNvPr id="9220" name="Picture 4" descr="Logo white">
            <a:extLst>
              <a:ext uri="{FF2B5EF4-FFF2-40B4-BE49-F238E27FC236}">
                <a16:creationId xmlns:a16="http://schemas.microsoft.com/office/drawing/2014/main" id="{1AE92EDD-8EFD-F26C-5C9A-FD018003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28" y="5153730"/>
            <a:ext cx="1109628" cy="4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DC153999-9A93-1A36-9D61-02413E470CF0}"/>
              </a:ext>
            </a:extLst>
          </p:cNvPr>
          <p:cNvSpPr txBox="1">
            <a:spLocks/>
          </p:cNvSpPr>
          <p:nvPr/>
        </p:nvSpPr>
        <p:spPr>
          <a:xfrm>
            <a:off x="0" y="6356349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GITHUB: </a:t>
            </a:r>
            <a:r>
              <a:rPr lang="en-US" cap="none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abaya12/weather-data-ingestion-pipeline (github.com)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230e9df3-be65-4c73-a93b-d1236ebd677e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359</TotalTime>
  <Words>590</Words>
  <Application>Microsoft Office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Aptos</vt:lpstr>
      <vt:lpstr>Arial</vt:lpstr>
      <vt:lpstr>Bierstadt</vt:lpstr>
      <vt:lpstr>Calibri</vt:lpstr>
      <vt:lpstr>Courier New</vt:lpstr>
      <vt:lpstr>Posterama</vt:lpstr>
      <vt:lpstr>Posterama Bold</vt:lpstr>
      <vt:lpstr>Symbol</vt:lpstr>
      <vt:lpstr>Times New Roman</vt:lpstr>
      <vt:lpstr>Wingdings</vt:lpstr>
      <vt:lpstr>Office Theme</vt:lpstr>
      <vt:lpstr>DATA INGESTION PIPELINE</vt:lpstr>
      <vt:lpstr>Product Overview</vt:lpstr>
      <vt:lpstr>My role</vt:lpstr>
      <vt:lpstr>TECHNICAL CHALLENNGES</vt:lpstr>
      <vt:lpstr>SOLUTION APPROACH</vt:lpstr>
      <vt:lpstr>RESULT AND IMPACT</vt:lpstr>
      <vt:lpstr>LESSONS LEARNED</vt:lpstr>
      <vt:lpstr>ADAPTABILITY</vt:lpstr>
      <vt:lpstr>TECHNICAL TOOLS  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INGESTION PIPELINE</dc:title>
  <dc:creator>Ishmael Abayateye Kabu</dc:creator>
  <cp:lastModifiedBy>Ishmael Abayateye Kabu</cp:lastModifiedBy>
  <cp:revision>5</cp:revision>
  <cp:lastPrinted>2024-05-31T19:33:00Z</cp:lastPrinted>
  <dcterms:created xsi:type="dcterms:W3CDTF">2024-05-31T06:27:02Z</dcterms:created>
  <dcterms:modified xsi:type="dcterms:W3CDTF">2024-05-31T19:33:07Z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